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1"/>
  </p:notesMasterIdLst>
  <p:sldIdLst>
    <p:sldId id="348" r:id="rId2"/>
    <p:sldId id="331" r:id="rId3"/>
    <p:sldId id="259" r:id="rId4"/>
    <p:sldId id="332" r:id="rId5"/>
    <p:sldId id="335" r:id="rId6"/>
    <p:sldId id="333" r:id="rId7"/>
    <p:sldId id="263" r:id="rId8"/>
    <p:sldId id="264" r:id="rId9"/>
    <p:sldId id="336" r:id="rId10"/>
    <p:sldId id="265" r:id="rId11"/>
    <p:sldId id="266" r:id="rId12"/>
    <p:sldId id="267" r:id="rId13"/>
    <p:sldId id="268" r:id="rId14"/>
    <p:sldId id="337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39" r:id="rId30"/>
    <p:sldId id="282" r:id="rId31"/>
    <p:sldId id="283" r:id="rId32"/>
    <p:sldId id="340" r:id="rId33"/>
    <p:sldId id="285" r:id="rId34"/>
    <p:sldId id="286" r:id="rId35"/>
    <p:sldId id="287" r:id="rId36"/>
    <p:sldId id="288" r:id="rId37"/>
    <p:sldId id="289" r:id="rId38"/>
    <p:sldId id="290" r:id="rId39"/>
    <p:sldId id="341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Palatino Linotype" panose="02040502050505030304" pitchFamily="18" charset="0"/>
      <p:regular r:id="rId47"/>
      <p:bold r:id="rId48"/>
      <p:italic r:id="rId49"/>
      <p:boldItalic r:id="rId50"/>
    </p:embeddedFont>
    <p:embeddedFont>
      <p:font typeface="Source Sans Pro Black" panose="020B0503030403020204" pitchFamily="34" charset="0"/>
      <p:bold r:id="rId51"/>
      <p:italic r:id="rId52"/>
      <p:boldItalic r:id="rId53"/>
    </p:embeddedFont>
    <p:embeddedFont>
      <p:font typeface="Source Sans Pro SemiBold" panose="020B0503030403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gTj2e+wNh3z6DfEKmr3pel/ObB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854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53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759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08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944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977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02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210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733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922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676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465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213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45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257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297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469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018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223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7467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1192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550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4163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0098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80228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0220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7522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504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595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91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807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8564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838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42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36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91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2000"/>
              <a:buNone/>
              <a:defRPr sz="2000">
                <a:solidFill>
                  <a:srgbClr val="9191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800"/>
              <a:buNone/>
              <a:defRPr sz="1800">
                <a:solidFill>
                  <a:srgbClr val="9191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19191"/>
              </a:buClr>
              <a:buSzPts val="1600"/>
              <a:buNone/>
              <a:defRPr sz="1600">
                <a:solidFill>
                  <a:srgbClr val="919191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11"/>
          <p:cNvCxnSpPr>
            <a:stCxn id="25" idx="1"/>
            <a:endCxn id="25" idx="3"/>
          </p:cNvCxnSpPr>
          <p:nvPr/>
        </p:nvCxnSpPr>
        <p:spPr>
          <a:xfrm>
            <a:off x="831850" y="5339556"/>
            <a:ext cx="105156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>
              <a:buClr>
                <a:schemeClr val="dk1"/>
              </a:buClr>
              <a:buSzPts val="2400"/>
            </a:pPr>
            <a:r>
              <a:rPr lang="en-US" sz="4000" dirty="0"/>
              <a:t>Money and Interest</a:t>
            </a:r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November 15, 2021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 descr="figure-10-02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58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 descr="figure-10-02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86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 descr="figure-10-02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 descr="figure-10-02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45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Changes in the Interest Rate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 higher interest rate makes borrowing more </a:t>
                </a:r>
                <a:r>
                  <a:rPr lang="en-US" dirty="0">
                    <a:solidFill>
                      <a:srgbClr val="FF0000"/>
                    </a:solidFill>
                  </a:rPr>
                  <a:t>costly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Reduces maximum consumption today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Makes the feasible frontier </a:t>
                </a:r>
                <a:r>
                  <a:rPr lang="en-US" dirty="0">
                    <a:solidFill>
                      <a:srgbClr val="FF0000"/>
                    </a:solidFill>
                  </a:rPr>
                  <a:t>steeper</a:t>
                </a:r>
              </a:p>
              <a:p>
                <a:pPr marL="228600" lvl="0" indent="-228600"/>
                <a:r>
                  <a:rPr lang="en-US" dirty="0"/>
                  <a:t>Slope of the line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rgbClr val="FF0000"/>
                    </a:solidFill>
                  </a:rPr>
                  <a:t>interest rate</a:t>
                </a:r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86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 descr="figure-10-02-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41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 descr="figure-10-02-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36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 descr="figure-10-02-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911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Preferences and Choice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As before, optimal choice depends on preferences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How much do you care about </a:t>
                </a:r>
                <a:r>
                  <a:rPr lang="en-US" dirty="0">
                    <a:solidFill>
                      <a:srgbClr val="FF0000"/>
                    </a:solidFill>
                  </a:rPr>
                  <a:t>current</a:t>
                </a:r>
                <a:r>
                  <a:rPr lang="en-US" dirty="0">
                    <a:solidFill>
                      <a:schemeClr val="tx1"/>
                    </a:solidFill>
                  </a:rPr>
                  <a:t> versus </a:t>
                </a:r>
                <a:r>
                  <a:rPr lang="en-US" dirty="0">
                    <a:solidFill>
                      <a:srgbClr val="FF0000"/>
                    </a:solidFill>
                  </a:rPr>
                  <a:t>future consumption</a:t>
                </a:r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These can be represented by indifference curves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Slope of IC is </a:t>
                </a:r>
                <a:r>
                  <a:rPr lang="en-US" dirty="0">
                    <a:solidFill>
                      <a:srgbClr val="FF0000"/>
                    </a:solidFill>
                  </a:rPr>
                  <a:t>marginal rate of substitution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Measures trade-off between current and future consumption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How much compensation needed in future to give up one unit today?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Optimal choice at highest indifference curve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Point of </a:t>
                </a:r>
                <a:r>
                  <a:rPr lang="en-US" dirty="0">
                    <a:solidFill>
                      <a:srgbClr val="FF0000"/>
                    </a:solidFill>
                  </a:rPr>
                  <a:t>tangency</a:t>
                </a:r>
                <a:r>
                  <a:rPr lang="en-US" dirty="0">
                    <a:solidFill>
                      <a:schemeClr val="tx1"/>
                    </a:solidFill>
                  </a:rPr>
                  <a:t>, at which </a:t>
                </a:r>
                <a:r>
                  <a:rPr lang="en-US" dirty="0">
                    <a:solidFill>
                      <a:srgbClr val="FF0000"/>
                    </a:solidFill>
                  </a:rPr>
                  <a:t>MRS = MRT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Where MRT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511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 descr="figure-10-03-a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34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money?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Choices involving time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Borrowing and lending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Preferences, constraints, and choice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Consumption smoothing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Debt markets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>
              <a:buNone/>
            </a:pPr>
            <a:r>
              <a:rPr lang="en-US" dirty="0"/>
              <a:t>Reading: </a:t>
            </a:r>
            <a:r>
              <a:rPr lang="en-US" dirty="0">
                <a:solidFill>
                  <a:srgbClr val="FF0000"/>
                </a:solidFill>
              </a:rPr>
              <a:t>The Economy</a:t>
            </a:r>
            <a:r>
              <a:rPr lang="en-US" dirty="0"/>
              <a:t> Unit 10 Introduction, 10.1 to 10.5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58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 descr="figure-10-03-a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28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 descr="figure-10-03-a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872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 descr="figure-10-03-a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95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 descr="figure-10-03-a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5946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 descr="figure-10-03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29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 descr="figure-10-04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74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 descr="figure-10-04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7160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 descr="figure-10-04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663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 descr="figure-10-04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724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Changes in Interest Rate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Change in interest rate will change consumption and borrowing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Higher interest rate will tend to reduce borrowing (</a:t>
            </a:r>
            <a:r>
              <a:rPr lang="en-US" dirty="0">
                <a:solidFill>
                  <a:srgbClr val="FF0000"/>
                </a:solidFill>
              </a:rPr>
              <a:t>substitution effect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But higher interest rate means lower income (current endowment is zero)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So there is also an </a:t>
            </a:r>
            <a:r>
              <a:rPr lang="en-US" dirty="0">
                <a:solidFill>
                  <a:srgbClr val="FF0000"/>
                </a:solidFill>
              </a:rPr>
              <a:t>income effect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Current consumption will decline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Future consumption depends on relative strength of two effects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7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Money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 descr="figure-10-04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323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 descr="figure-10-04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875" y="0"/>
            <a:ext cx="784225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132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Lending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Lenders have more income now, less in the future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Would like to </a:t>
            </a:r>
            <a:r>
              <a:rPr lang="en-US" dirty="0">
                <a:solidFill>
                  <a:srgbClr val="FF0000"/>
                </a:solidFill>
              </a:rPr>
              <a:t>save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lend</a:t>
            </a:r>
            <a:r>
              <a:rPr lang="en-US" dirty="0">
                <a:solidFill>
                  <a:schemeClr val="tx1"/>
                </a:solidFill>
              </a:rPr>
              <a:t> rather than borrow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Example: $100 today, could spend today or save for future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Case A: Interest rate is –20% (think of fees or storage/ insurance costs)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Case B: Interest rate is 10% (as in earlier case)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How do consumption choices (current and future) change?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Can we decompose the change into </a:t>
            </a:r>
            <a:r>
              <a:rPr lang="en-US" dirty="0">
                <a:solidFill>
                  <a:srgbClr val="FF0000"/>
                </a:solidFill>
              </a:rPr>
              <a:t>income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substitution</a:t>
            </a:r>
            <a:r>
              <a:rPr lang="en-US" dirty="0">
                <a:solidFill>
                  <a:schemeClr val="tx1"/>
                </a:solidFill>
              </a:rPr>
              <a:t> effects?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696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 descr="figure-10-06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46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figure-10-06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910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 descr="figure-10-06-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32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 descr="figure-10-06-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96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descr="figure-10-06-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862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 descr="figure-10-06-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2800" y="0"/>
            <a:ext cx="802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528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Equilibrium Interest Rate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At any given any interest rate, some will want to borrow and some lend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Total demand for borrowing may not match supply from lenders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Interest rate will adjust in response to demand-supply imbalance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At </a:t>
            </a:r>
            <a:r>
              <a:rPr lang="en-US" dirty="0">
                <a:solidFill>
                  <a:srgbClr val="FF0000"/>
                </a:solidFill>
              </a:rPr>
              <a:t>equilibrium interest rate</a:t>
            </a:r>
            <a:r>
              <a:rPr lang="en-US" dirty="0">
                <a:solidFill>
                  <a:schemeClr val="tx1"/>
                </a:solidFill>
              </a:rPr>
              <a:t>, demand and supply are equalized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But we need to also consider expectations of </a:t>
            </a:r>
            <a:r>
              <a:rPr lang="en-US" dirty="0">
                <a:solidFill>
                  <a:srgbClr val="FF0000"/>
                </a:solidFill>
              </a:rPr>
              <a:t>inflation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Distinction between </a:t>
            </a:r>
            <a:r>
              <a:rPr lang="en-US" dirty="0">
                <a:solidFill>
                  <a:srgbClr val="FF0000"/>
                </a:solidFill>
              </a:rPr>
              <a:t>nominal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chemeClr val="tx1"/>
                </a:solidFill>
              </a:rPr>
              <a:t> interest rates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chemeClr val="tx1"/>
                </a:solidFill>
              </a:rPr>
              <a:t>And central bank </a:t>
            </a:r>
            <a:r>
              <a:rPr lang="en-US" dirty="0">
                <a:solidFill>
                  <a:srgbClr val="FF0000"/>
                </a:solidFill>
              </a:rPr>
              <a:t>interest rate policy </a:t>
            </a: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937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What is Money?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/>
            <a:r>
              <a:rPr lang="en-US" dirty="0"/>
              <a:t>Money includes </a:t>
            </a:r>
            <a:r>
              <a:rPr lang="en-US" dirty="0">
                <a:solidFill>
                  <a:srgbClr val="FF0000"/>
                </a:solidFill>
              </a:rPr>
              <a:t>currency</a:t>
            </a:r>
            <a:r>
              <a:rPr lang="en-US" dirty="0"/>
              <a:t> (bills and coins) but is more than this</a:t>
            </a:r>
          </a:p>
          <a:p>
            <a:pPr marL="228600" indent="-228600"/>
            <a:r>
              <a:rPr lang="en-US" dirty="0"/>
              <a:t>Money also includes </a:t>
            </a:r>
            <a:r>
              <a:rPr lang="en-US" dirty="0">
                <a:solidFill>
                  <a:srgbClr val="FF0000"/>
                </a:solidFill>
              </a:rPr>
              <a:t>bank deposits </a:t>
            </a:r>
            <a:r>
              <a:rPr lang="en-US" dirty="0"/>
              <a:t>that can be used to make transactions</a:t>
            </a:r>
          </a:p>
          <a:p>
            <a:pPr marL="228600" indent="-228600"/>
            <a:r>
              <a:rPr lang="en-US" dirty="0"/>
              <a:t>It is accepted in exchange for goods and services of all kinds</a:t>
            </a:r>
          </a:p>
          <a:p>
            <a:pPr marL="228600" indent="-228600"/>
            <a:r>
              <a:rPr lang="en-US" dirty="0"/>
              <a:t>Which makes money a </a:t>
            </a:r>
            <a:r>
              <a:rPr lang="en-US" dirty="0">
                <a:solidFill>
                  <a:srgbClr val="FF0000"/>
                </a:solidFill>
              </a:rPr>
              <a:t>medium of exchange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Debit card </a:t>
            </a:r>
            <a:r>
              <a:rPr lang="en-US" dirty="0"/>
              <a:t>payments transfer money from buyer to seller account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Credit card </a:t>
            </a:r>
            <a:r>
              <a:rPr lang="en-US" dirty="0"/>
              <a:t>payments transfer money from card issuer to seller account</a:t>
            </a:r>
          </a:p>
          <a:p>
            <a:pPr marL="228600" indent="-228600"/>
            <a:r>
              <a:rPr lang="en-US" dirty="0"/>
              <a:t>When you pay off card, you transfer money from your account to issuer</a:t>
            </a:r>
          </a:p>
          <a:p>
            <a:pPr marL="228600" indent="-228600"/>
            <a:r>
              <a:rPr lang="en-US" dirty="0">
                <a:solidFill>
                  <a:srgbClr val="FF0000"/>
                </a:solidFill>
              </a:rPr>
              <a:t>Borrowing</a:t>
            </a:r>
            <a:r>
              <a:rPr lang="en-US" dirty="0"/>
              <a:t> gets you money now with obligation to pay back later</a:t>
            </a:r>
          </a:p>
          <a:p>
            <a:pPr marL="228600" indent="-228600"/>
            <a:r>
              <a:rPr lang="en-US" dirty="0"/>
              <a:t>Borrowing and lending allows people to transfer expenditure </a:t>
            </a:r>
            <a:r>
              <a:rPr lang="en-US" dirty="0">
                <a:solidFill>
                  <a:srgbClr val="FF0000"/>
                </a:solidFill>
              </a:rPr>
              <a:t>across time</a:t>
            </a:r>
          </a:p>
          <a:p>
            <a:pPr marL="228600" indent="-228600"/>
            <a:endParaRPr lang="en-US"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35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dirty="0"/>
              <a:t>Choices Involving Time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359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Borrowing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Consider a simple two period case: consumption now versus later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Endowment now is zero, must borrow to consume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Endowment later is $100, must cover debt repayment and consumption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What is the most that you can borrow? 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Depends on the </a:t>
                </a:r>
                <a:r>
                  <a:rPr lang="en-US" dirty="0">
                    <a:solidFill>
                      <a:srgbClr val="FF0000"/>
                    </a:solidFill>
                  </a:rPr>
                  <a:t>interest rate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At a 10% rate, can borrow about $90.90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Repayment is </a:t>
                </a:r>
                <a:r>
                  <a:rPr lang="en-US" dirty="0">
                    <a:solidFill>
                      <a:srgbClr val="FF0000"/>
                    </a:solidFill>
                  </a:rPr>
                  <a:t>principal</a:t>
                </a:r>
                <a:r>
                  <a:rPr lang="en-US" dirty="0"/>
                  <a:t> plus </a:t>
                </a:r>
                <a:r>
                  <a:rPr lang="en-US" dirty="0">
                    <a:solidFill>
                      <a:srgbClr val="FF0000"/>
                    </a:solidFill>
                  </a:rPr>
                  <a:t>interest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90.90+9.09=99.99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r>
                  <a:rPr lang="en-US" dirty="0"/>
                  <a:t>Can’t borrow more than this without being unable to repay</a:t>
                </a:r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228600" lvl="0" indent="-228600" algn="l" rtl="0">
                  <a:spcBef>
                    <a:spcPts val="1000"/>
                  </a:spcBef>
                  <a:spcAft>
                    <a:spcPts val="0"/>
                  </a:spcAft>
                  <a:buSzPts val="2400"/>
                  <a:buChar char="•"/>
                </a:pPr>
                <a:endParaRPr lang="en-US" dirty="0"/>
              </a:p>
              <a:p>
                <a:pPr marL="457200" lvl="0" indent="-3048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90" name="Google Shape;90;p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859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 descr="figure-10-02-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0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figure-10-02-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4963" y="0"/>
            <a:ext cx="898048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4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Feasible Frontier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Borrowing can be any amount less than the maximum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Example: borrow $70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Repayment is $77 so later consumption is $23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consuming $70 now and $23 later is </a:t>
            </a:r>
            <a:r>
              <a:rPr lang="en-US" dirty="0">
                <a:solidFill>
                  <a:srgbClr val="FF0000"/>
                </a:solidFill>
              </a:rPr>
              <a:t>feasible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if I consume $30 now, how much can I consume later?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feasible frontier </a:t>
            </a:r>
            <a:r>
              <a:rPr lang="en-US" dirty="0"/>
              <a:t>in this case is a straight line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Sometimes called the </a:t>
            </a:r>
            <a:r>
              <a:rPr lang="en-US" dirty="0">
                <a:solidFill>
                  <a:srgbClr val="FF0000"/>
                </a:solidFill>
              </a:rPr>
              <a:t>intertemporal budget constraint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What is the slope of this line?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lang="en-US" dirty="0"/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28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635</Words>
  <Application>Microsoft Macintosh PowerPoint</Application>
  <PresentationFormat>Widescreen</PresentationFormat>
  <Paragraphs>106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Source Sans Pro Black</vt:lpstr>
      <vt:lpstr>Palatino Linotype</vt:lpstr>
      <vt:lpstr>Calibri</vt:lpstr>
      <vt:lpstr>Cambria Math</vt:lpstr>
      <vt:lpstr>Arial</vt:lpstr>
      <vt:lpstr>Source Sans Pro SemiBold</vt:lpstr>
      <vt:lpstr>Office Theme</vt:lpstr>
      <vt:lpstr>Money and Interest</vt:lpstr>
      <vt:lpstr>Overview</vt:lpstr>
      <vt:lpstr>Money</vt:lpstr>
      <vt:lpstr>What is Money?</vt:lpstr>
      <vt:lpstr>Choices Involving Time</vt:lpstr>
      <vt:lpstr>Borrowing</vt:lpstr>
      <vt:lpstr>PowerPoint Presentation</vt:lpstr>
      <vt:lpstr>PowerPoint Presentation</vt:lpstr>
      <vt:lpstr>Feasible Frontier</vt:lpstr>
      <vt:lpstr>PowerPoint Presentation</vt:lpstr>
      <vt:lpstr>PowerPoint Presentation</vt:lpstr>
      <vt:lpstr>PowerPoint Presentation</vt:lpstr>
      <vt:lpstr>PowerPoint Presentation</vt:lpstr>
      <vt:lpstr>Changes in the Interest Rate</vt:lpstr>
      <vt:lpstr>PowerPoint Presentation</vt:lpstr>
      <vt:lpstr>PowerPoint Presentation</vt:lpstr>
      <vt:lpstr>PowerPoint Presentation</vt:lpstr>
      <vt:lpstr>Preferences and Choice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Interest Rate</vt:lpstr>
      <vt:lpstr>PowerPoint Presentation</vt:lpstr>
      <vt:lpstr>PowerPoint Presentation</vt:lpstr>
      <vt:lpstr>Lending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Equilibrium Interest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17</cp:revision>
  <dcterms:created xsi:type="dcterms:W3CDTF">2017-10-09T10:02:31Z</dcterms:created>
  <dcterms:modified xsi:type="dcterms:W3CDTF">2021-11-11T21:44:20Z</dcterms:modified>
</cp:coreProperties>
</file>